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Использование современных образовательных технологий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технология проблемного обучения</c:v>
                </c:pt>
                <c:pt idx="1">
                  <c:v>технология развития критического мышления</c:v>
                </c:pt>
                <c:pt idx="2">
                  <c:v>ИКТ-технологии</c:v>
                </c:pt>
                <c:pt idx="3">
                  <c:v>метод проектов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28</c:v>
                </c:pt>
                <c:pt idx="2">
                  <c:v>35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высшее образование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 специальное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</c:v>
                </c:pt>
                <c:pt idx="1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высшая категория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2017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13</c:v>
                </c:pt>
                <c:pt idx="1">
                  <c:v>27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первая категория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2017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27</c:v>
                </c:pt>
                <c:pt idx="1">
                  <c:v>57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курсы повышения квалификации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2017 год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53</c:v>
                </c:pt>
                <c:pt idx="1">
                  <c:v>100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неформальное образование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2017 год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26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514112"/>
        <c:axId val="41515648"/>
        <c:axId val="0"/>
      </c:bar3DChart>
      <c:catAx>
        <c:axId val="4151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41515648"/>
        <c:crosses val="autoZero"/>
        <c:auto val="1"/>
        <c:lblAlgn val="ctr"/>
        <c:lblOffset val="100"/>
        <c:noMultiLvlLbl val="0"/>
      </c:catAx>
      <c:valAx>
        <c:axId val="4151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514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9166666666667"/>
          <c:y val="7.2055118110236238E-2"/>
          <c:w val="0.35208333333333336"/>
          <c:h val="0.7121397637795275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предметные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личностные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62</c:v>
                </c:pt>
                <c:pt idx="1">
                  <c:v>78</c:v>
                </c:pt>
                <c:pt idx="2">
                  <c:v>84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познавательные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54</c:v>
                </c:pt>
                <c:pt idx="1">
                  <c:v>65</c:v>
                </c:pt>
                <c:pt idx="2">
                  <c:v>73</c:v>
                </c:pt>
                <c:pt idx="3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регулятивные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46</c:v>
                </c:pt>
                <c:pt idx="1">
                  <c:v>58</c:v>
                </c:pt>
                <c:pt idx="2">
                  <c:v>87</c:v>
                </c:pt>
                <c:pt idx="3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коммуникативные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38</c:v>
                </c:pt>
                <c:pt idx="1">
                  <c:v>69</c:v>
                </c:pt>
                <c:pt idx="2">
                  <c:v>85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5008"/>
        <c:axId val="46800896"/>
      </c:barChart>
      <c:catAx>
        <c:axId val="4679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46800896"/>
        <c:crosses val="autoZero"/>
        <c:auto val="1"/>
        <c:lblAlgn val="ctr"/>
        <c:lblOffset val="100"/>
        <c:noMultiLvlLbl val="0"/>
      </c:catAx>
      <c:valAx>
        <c:axId val="4680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79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13997364445732"/>
          <c:y val="0.29894069881889762"/>
          <c:w val="0.31980952733646878"/>
          <c:h val="0.40211860236220476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предметные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5 класс</c:v>
                </c:pt>
                <c:pt idx="1">
                  <c:v>6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личностные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5 класс</c:v>
                </c:pt>
                <c:pt idx="1">
                  <c:v>6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</c:v>
                </c:pt>
                <c:pt idx="1">
                  <c:v>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познавательные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5 класс</c:v>
                </c:pt>
                <c:pt idx="1">
                  <c:v>6 класс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65</c:v>
                </c:pt>
                <c:pt idx="1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регулятивные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5 класс</c:v>
                </c:pt>
                <c:pt idx="1">
                  <c:v>6 класс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58</c:v>
                </c:pt>
                <c:pt idx="1">
                  <c:v>65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коммуникативные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5 класс</c:v>
                </c:pt>
                <c:pt idx="1">
                  <c:v>6 класс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52</c:v>
                </c:pt>
                <c:pt idx="1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21152"/>
        <c:axId val="36322688"/>
      </c:barChart>
      <c:catAx>
        <c:axId val="3632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36322688"/>
        <c:crosses val="autoZero"/>
        <c:auto val="1"/>
        <c:lblAlgn val="ctr"/>
        <c:lblOffset val="100"/>
        <c:noMultiLvlLbl val="0"/>
      </c:catAx>
      <c:valAx>
        <c:axId val="3632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21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1DD445-1C0B-410E-9BCB-C51519264E2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BF3253-84C1-465A-B6EE-FF3B4160A155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ШМО</a:t>
          </a:r>
          <a:endParaRPr lang="ru-RU" sz="5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C141A8-7C86-4F33-8477-7F6615B9A4AB}" type="parTrans" cxnId="{17B5042F-0E15-44C3-9DA3-2920A0256E02}">
      <dgm:prSet/>
      <dgm:spPr/>
      <dgm:t>
        <a:bodyPr/>
        <a:lstStyle/>
        <a:p>
          <a:endParaRPr lang="ru-RU"/>
        </a:p>
      </dgm:t>
    </dgm:pt>
    <dgm:pt modelId="{09A27F1A-438F-4C01-A7AD-2268EEC777CC}" type="sibTrans" cxnId="{17B5042F-0E15-44C3-9DA3-2920A0256E02}">
      <dgm:prSet/>
      <dgm:spPr/>
      <dgm:t>
        <a:bodyPr/>
        <a:lstStyle/>
        <a:p>
          <a:endParaRPr lang="ru-RU"/>
        </a:p>
      </dgm:t>
    </dgm:pt>
    <dgm:pt modelId="{55D14E33-BE0C-421B-B042-878C99949D0A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Учителей начальных классов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3DFE6E-3EFD-48A3-AF11-FD6AE2BCA3F1}" type="parTrans" cxnId="{181BA206-77A5-41D0-8412-259C6D869CE3}">
      <dgm:prSet/>
      <dgm:spPr/>
      <dgm:t>
        <a:bodyPr/>
        <a:lstStyle/>
        <a:p>
          <a:endParaRPr lang="ru-RU"/>
        </a:p>
      </dgm:t>
    </dgm:pt>
    <dgm:pt modelId="{FFD18BA0-4C4D-4F43-9C86-10165D951A00}" type="sibTrans" cxnId="{181BA206-77A5-41D0-8412-259C6D869CE3}">
      <dgm:prSet/>
      <dgm:spPr/>
      <dgm:t>
        <a:bodyPr/>
        <a:lstStyle/>
        <a:p>
          <a:endParaRPr lang="ru-RU"/>
        </a:p>
      </dgm:t>
    </dgm:pt>
    <dgm:pt modelId="{37A247F6-FD73-4716-86AD-FB8824A90A0A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Учителей естественно научных дисциплин, физики и математики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983E2C-7100-4055-BF89-41765A309F02}" type="parTrans" cxnId="{7625FC79-486E-41D2-9F82-5F1B3413056D}">
      <dgm:prSet/>
      <dgm:spPr/>
      <dgm:t>
        <a:bodyPr/>
        <a:lstStyle/>
        <a:p>
          <a:endParaRPr lang="ru-RU"/>
        </a:p>
      </dgm:t>
    </dgm:pt>
    <dgm:pt modelId="{FC4197D6-35C2-4414-B8CB-E64DE1DB0278}" type="sibTrans" cxnId="{7625FC79-486E-41D2-9F82-5F1B3413056D}">
      <dgm:prSet/>
      <dgm:spPr/>
      <dgm:t>
        <a:bodyPr/>
        <a:lstStyle/>
        <a:p>
          <a:endParaRPr lang="ru-RU"/>
        </a:p>
      </dgm:t>
    </dgm:pt>
    <dgm:pt modelId="{26B5B395-B3BA-45FF-B836-DBEE77ED600C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Учителей гуманитарного цикла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DBF760-7F62-4EB7-BA24-30FB76C59FF7}" type="parTrans" cxnId="{6DAE0EFC-FD50-44AF-9861-AC7B902F1534}">
      <dgm:prSet/>
      <dgm:spPr/>
      <dgm:t>
        <a:bodyPr/>
        <a:lstStyle/>
        <a:p>
          <a:endParaRPr lang="ru-RU"/>
        </a:p>
      </dgm:t>
    </dgm:pt>
    <dgm:pt modelId="{F3EDB0B2-D6A4-4DC5-8256-AC820B4D3262}" type="sibTrans" cxnId="{6DAE0EFC-FD50-44AF-9861-AC7B902F1534}">
      <dgm:prSet/>
      <dgm:spPr/>
      <dgm:t>
        <a:bodyPr/>
        <a:lstStyle/>
        <a:p>
          <a:endParaRPr lang="ru-RU"/>
        </a:p>
      </dgm:t>
    </dgm:pt>
    <dgm:pt modelId="{980BF4F7-5671-44FB-BFFE-F3EEC3256D70}" type="pres">
      <dgm:prSet presAssocID="{571DD445-1C0B-410E-9BCB-C51519264E2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E324E0-8885-409A-8A96-72DE4E317800}" type="pres">
      <dgm:prSet presAssocID="{6EBF3253-84C1-465A-B6EE-FF3B4160A155}" presName="roof" presStyleLbl="dkBgShp" presStyleIdx="0" presStyleCnt="2" custLinFactNeighborY="-20408"/>
      <dgm:spPr/>
      <dgm:t>
        <a:bodyPr/>
        <a:lstStyle/>
        <a:p>
          <a:endParaRPr lang="ru-RU"/>
        </a:p>
      </dgm:t>
    </dgm:pt>
    <dgm:pt modelId="{D7A2B946-9456-4658-8BC6-F7902158BB4E}" type="pres">
      <dgm:prSet presAssocID="{6EBF3253-84C1-465A-B6EE-FF3B4160A155}" presName="pillars" presStyleCnt="0"/>
      <dgm:spPr/>
    </dgm:pt>
    <dgm:pt modelId="{B7954373-6ED4-4625-8A4B-41872F1FC053}" type="pres">
      <dgm:prSet presAssocID="{6EBF3253-84C1-465A-B6EE-FF3B4160A15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9B722-DF5B-45BC-AB8B-A977A1503357}" type="pres">
      <dgm:prSet presAssocID="{37A247F6-FD73-4716-86AD-FB8824A90A0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B3D58-3E6A-4A40-A668-BDB213336A3B}" type="pres">
      <dgm:prSet presAssocID="{26B5B395-B3BA-45FF-B836-DBEE77ED600C}" presName="pillarX" presStyleLbl="node1" presStyleIdx="2" presStyleCnt="3" custLinFactNeighborX="-1505" custLinFactNeighborY="-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D2F7D-A299-4F9D-A1A0-33CB8E0B7751}" type="pres">
      <dgm:prSet presAssocID="{6EBF3253-84C1-465A-B6EE-FF3B4160A155}" presName="base" presStyleLbl="dkBgShp" presStyleIdx="1" presStyleCnt="2"/>
      <dgm:spPr/>
    </dgm:pt>
  </dgm:ptLst>
  <dgm:cxnLst>
    <dgm:cxn modelId="{7625FC79-486E-41D2-9F82-5F1B3413056D}" srcId="{6EBF3253-84C1-465A-B6EE-FF3B4160A155}" destId="{37A247F6-FD73-4716-86AD-FB8824A90A0A}" srcOrd="1" destOrd="0" parTransId="{03983E2C-7100-4055-BF89-41765A309F02}" sibTransId="{FC4197D6-35C2-4414-B8CB-E64DE1DB0278}"/>
    <dgm:cxn modelId="{181BA206-77A5-41D0-8412-259C6D869CE3}" srcId="{6EBF3253-84C1-465A-B6EE-FF3B4160A155}" destId="{55D14E33-BE0C-421B-B042-878C99949D0A}" srcOrd="0" destOrd="0" parTransId="{E13DFE6E-3EFD-48A3-AF11-FD6AE2BCA3F1}" sibTransId="{FFD18BA0-4C4D-4F43-9C86-10165D951A00}"/>
    <dgm:cxn modelId="{84599DF6-AA02-43F0-A9A7-911C19774571}" type="presOf" srcId="{55D14E33-BE0C-421B-B042-878C99949D0A}" destId="{B7954373-6ED4-4625-8A4B-41872F1FC053}" srcOrd="0" destOrd="0" presId="urn:microsoft.com/office/officeart/2005/8/layout/hList3"/>
    <dgm:cxn modelId="{B95E5151-8F5F-42FB-A31F-2AD71F56E862}" type="presOf" srcId="{571DD445-1C0B-410E-9BCB-C51519264E2C}" destId="{980BF4F7-5671-44FB-BFFE-F3EEC3256D70}" srcOrd="0" destOrd="0" presId="urn:microsoft.com/office/officeart/2005/8/layout/hList3"/>
    <dgm:cxn modelId="{6DAE0EFC-FD50-44AF-9861-AC7B902F1534}" srcId="{6EBF3253-84C1-465A-B6EE-FF3B4160A155}" destId="{26B5B395-B3BA-45FF-B836-DBEE77ED600C}" srcOrd="2" destOrd="0" parTransId="{37DBF760-7F62-4EB7-BA24-30FB76C59FF7}" sibTransId="{F3EDB0B2-D6A4-4DC5-8256-AC820B4D3262}"/>
    <dgm:cxn modelId="{AFA9860F-442B-4D68-84D8-56F4F0B1B426}" type="presOf" srcId="{37A247F6-FD73-4716-86AD-FB8824A90A0A}" destId="{CCF9B722-DF5B-45BC-AB8B-A977A1503357}" srcOrd="0" destOrd="0" presId="urn:microsoft.com/office/officeart/2005/8/layout/hList3"/>
    <dgm:cxn modelId="{17B5042F-0E15-44C3-9DA3-2920A0256E02}" srcId="{571DD445-1C0B-410E-9BCB-C51519264E2C}" destId="{6EBF3253-84C1-465A-B6EE-FF3B4160A155}" srcOrd="0" destOrd="0" parTransId="{8FC141A8-7C86-4F33-8477-7F6615B9A4AB}" sibTransId="{09A27F1A-438F-4C01-A7AD-2268EEC777CC}"/>
    <dgm:cxn modelId="{FA943CED-2C17-4D9F-B60D-D2FBFB276EF6}" type="presOf" srcId="{6EBF3253-84C1-465A-B6EE-FF3B4160A155}" destId="{7CE324E0-8885-409A-8A96-72DE4E317800}" srcOrd="0" destOrd="0" presId="urn:microsoft.com/office/officeart/2005/8/layout/hList3"/>
    <dgm:cxn modelId="{8D939447-002B-44CA-8551-D87544F21AA6}" type="presOf" srcId="{26B5B395-B3BA-45FF-B836-DBEE77ED600C}" destId="{C27B3D58-3E6A-4A40-A668-BDB213336A3B}" srcOrd="0" destOrd="0" presId="urn:microsoft.com/office/officeart/2005/8/layout/hList3"/>
    <dgm:cxn modelId="{46ED5592-E0F0-41D4-ADAF-EF33A170FCC1}" type="presParOf" srcId="{980BF4F7-5671-44FB-BFFE-F3EEC3256D70}" destId="{7CE324E0-8885-409A-8A96-72DE4E317800}" srcOrd="0" destOrd="0" presId="urn:microsoft.com/office/officeart/2005/8/layout/hList3"/>
    <dgm:cxn modelId="{2934FA72-540B-4254-8450-0B1A060E5B83}" type="presParOf" srcId="{980BF4F7-5671-44FB-BFFE-F3EEC3256D70}" destId="{D7A2B946-9456-4658-8BC6-F7902158BB4E}" srcOrd="1" destOrd="0" presId="urn:microsoft.com/office/officeart/2005/8/layout/hList3"/>
    <dgm:cxn modelId="{52C1B759-F9B7-444B-86A8-C10DE8A73EE2}" type="presParOf" srcId="{D7A2B946-9456-4658-8BC6-F7902158BB4E}" destId="{B7954373-6ED4-4625-8A4B-41872F1FC053}" srcOrd="0" destOrd="0" presId="urn:microsoft.com/office/officeart/2005/8/layout/hList3"/>
    <dgm:cxn modelId="{C398A7F9-A792-42B2-B31B-ED2CE2807B6C}" type="presParOf" srcId="{D7A2B946-9456-4658-8BC6-F7902158BB4E}" destId="{CCF9B722-DF5B-45BC-AB8B-A977A1503357}" srcOrd="1" destOrd="0" presId="urn:microsoft.com/office/officeart/2005/8/layout/hList3"/>
    <dgm:cxn modelId="{5C591B78-F59E-48F0-B003-CDBF48E4D18E}" type="presParOf" srcId="{D7A2B946-9456-4658-8BC6-F7902158BB4E}" destId="{C27B3D58-3E6A-4A40-A668-BDB213336A3B}" srcOrd="2" destOrd="0" presId="urn:microsoft.com/office/officeart/2005/8/layout/hList3"/>
    <dgm:cxn modelId="{4EF9F24A-97B8-4A54-8254-14155D1877F1}" type="presParOf" srcId="{980BF4F7-5671-44FB-BFFE-F3EEC3256D70}" destId="{B50D2F7D-A299-4F9D-A1A0-33CB8E0B775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324E0-8885-409A-8A96-72DE4E317800}">
      <dsp:nvSpPr>
        <dsp:cNvPr id="0" name=""/>
        <dsp:cNvSpPr/>
      </dsp:nvSpPr>
      <dsp:spPr>
        <a:xfrm>
          <a:off x="0" y="0"/>
          <a:ext cx="6096000" cy="105851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ШМО</a:t>
          </a:r>
          <a:endParaRPr lang="ru-RU" sz="5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096000" cy="1058517"/>
      </dsp:txXfrm>
    </dsp:sp>
    <dsp:sp modelId="{B7954373-6ED4-4625-8A4B-41872F1FC053}">
      <dsp:nvSpPr>
        <dsp:cNvPr id="0" name=""/>
        <dsp:cNvSpPr/>
      </dsp:nvSpPr>
      <dsp:spPr>
        <a:xfrm>
          <a:off x="2976" y="1058517"/>
          <a:ext cx="2030015" cy="22228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Учителей начальных классов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" y="1058517"/>
        <a:ext cx="2030015" cy="2222886"/>
      </dsp:txXfrm>
    </dsp:sp>
    <dsp:sp modelId="{CCF9B722-DF5B-45BC-AB8B-A977A1503357}">
      <dsp:nvSpPr>
        <dsp:cNvPr id="0" name=""/>
        <dsp:cNvSpPr/>
      </dsp:nvSpPr>
      <dsp:spPr>
        <a:xfrm>
          <a:off x="2032992" y="1058517"/>
          <a:ext cx="2030015" cy="22228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Учителей естественно научных дисциплин, физики и математики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32992" y="1058517"/>
        <a:ext cx="2030015" cy="2222886"/>
      </dsp:txXfrm>
    </dsp:sp>
    <dsp:sp modelId="{C27B3D58-3E6A-4A40-A668-BDB213336A3B}">
      <dsp:nvSpPr>
        <dsp:cNvPr id="0" name=""/>
        <dsp:cNvSpPr/>
      </dsp:nvSpPr>
      <dsp:spPr>
        <a:xfrm>
          <a:off x="4032456" y="1049559"/>
          <a:ext cx="2030015" cy="22228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Учителей гуманитарного цикла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32456" y="1049559"/>
        <a:ext cx="2030015" cy="2222886"/>
      </dsp:txXfrm>
    </dsp:sp>
    <dsp:sp modelId="{B50D2F7D-A299-4F9D-A1A0-33CB8E0B7751}">
      <dsp:nvSpPr>
        <dsp:cNvPr id="0" name=""/>
        <dsp:cNvSpPr/>
      </dsp:nvSpPr>
      <dsp:spPr>
        <a:xfrm>
          <a:off x="0" y="3281404"/>
          <a:ext cx="6096000" cy="2469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мпас\Desktop\Снова в школу. Банеры вертикальные и горизонтальные, колокольчик школьный\ertyui.png"/>
          <p:cNvPicPr>
            <a:picLocks noChangeAspect="1" noChangeArrowheads="1"/>
          </p:cNvPicPr>
          <p:nvPr userDrawn="1"/>
        </p:nvPicPr>
        <p:blipFill>
          <a:blip r:embed="rId13" cstate="screen"/>
          <a:srcRect l="10187"/>
          <a:stretch>
            <a:fillRect/>
          </a:stretch>
        </p:blipFill>
        <p:spPr bwMode="auto">
          <a:xfrm>
            <a:off x="6460698" y="0"/>
            <a:ext cx="268330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103F-A3B4-4776-BA7B-97F0ADAE96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29.05.2017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9C57-DD99-4975-9CD2-3B336415B79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19954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mpd="thickThin">
            <a:solidFill>
              <a:schemeClr val="accent5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mo.obr55.ru/" TargetMode="External"/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etodsovet.su/" TargetMode="External"/><Relationship Id="rId4" Type="http://schemas.openxmlformats.org/officeDocument/2006/relationships/hyperlink" Target="https://infourok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07703" y="5229201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Бобырева Е.П., заместитель</a:t>
            </a:r>
          </a:p>
          <a:p>
            <a:pPr algn="ctr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директора по УВР </a:t>
            </a:r>
          </a:p>
          <a:p>
            <a:pPr algn="ctr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МБОУ «Малобичинская СОШ»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92665"/>
            <a:ext cx="6696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Профессиональная компетентность учителя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условие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качественного образования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6732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Результат: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Участие в конкурсах профессионального мастерства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26382"/>
              </p:ext>
            </p:extLst>
          </p:nvPr>
        </p:nvGraphicFramePr>
        <p:xfrm>
          <a:off x="159060" y="1573635"/>
          <a:ext cx="641412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708"/>
                <a:gridCol w="2160240"/>
                <a:gridCol w="19291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уровень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Региональный уровень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Всероссийский уровень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«Учитель года России» (ежегодно, 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победителя, 3 призёра)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«Учитель года России» (финалист)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Олимпиада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«Профи-край» (финалист)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Фестиваль педагогических проектов (1 победитель, 1 призёр)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Олимпиада учителей предметников (2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победителя, 1 призёр)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«Лучший урок» (2 призёра)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методических разработок урока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(2 победителя, 2 призёра)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«Лучший учитель физики» (выход во 2 тур)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педчтениях.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телекоммуникационных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проектах, педчтениях.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503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188640"/>
            <a:ext cx="45779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Кадровые условия реализации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ООП НОО и ООП ООО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62157400"/>
              </p:ext>
            </p:extLst>
          </p:nvPr>
        </p:nvGraphicFramePr>
        <p:xfrm>
          <a:off x="25152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928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882" y="107688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Достижение планируемых     результатов ООП НОО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30676311"/>
              </p:ext>
            </p:extLst>
          </p:nvPr>
        </p:nvGraphicFramePr>
        <p:xfrm>
          <a:off x="107504" y="1412776"/>
          <a:ext cx="64807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57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882" y="107688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Достижение планируемых     результатов ООП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65630461"/>
              </p:ext>
            </p:extLst>
          </p:nvPr>
        </p:nvGraphicFramePr>
        <p:xfrm>
          <a:off x="98470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276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79513" y="1628800"/>
            <a:ext cx="6264696" cy="4747500"/>
            <a:chOff x="539750" y="1344094"/>
            <a:chExt cx="7993063" cy="5149834"/>
          </a:xfrm>
        </p:grpSpPr>
        <p:grpSp>
          <p:nvGrpSpPr>
            <p:cNvPr id="4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443350"/>
              <a:chOff x="539552" y="-815361"/>
              <a:chExt cx="7992888" cy="555442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539552" y="-815361"/>
                <a:ext cx="7992888" cy="5008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dirty="0">
                  <a:solidFill>
                    <a:srgbClr val="4BACC6">
                      <a:lumMod val="75000"/>
                    </a:srgbClr>
                  </a:solidFill>
                </a:endParaRPr>
              </a:p>
            </p:txBody>
          </p:sp>
          <p:sp>
            <p:nvSpPr>
              <p:cNvPr id="7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542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411760" y="6093296"/>
              <a:ext cx="235696" cy="400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4BACC6">
                    <a:lumMod val="75000"/>
                  </a:srgbClr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79514" y="3534292"/>
            <a:ext cx="626469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выпускника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умение и желание учиться всю жизнь, работать в команде, способность к самоизменению и саморазвитию на основе рефлексивной самоорганизации.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3" y="520804"/>
            <a:ext cx="61206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востребованность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полученных знаний в конкретных условиях и местах их применения для достижения конкретной цели и повышения качества жизни.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5976664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Профессионально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компетентный учитель на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достаточно высоком уровне осуществляет педагогическую деятельность, педагогическое общение,  достигает стабильно высоких результатов в обучении и воспитании учащихся. </a:t>
            </a: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профессиональной компетентности – это развитие творческой индивидуальности, формирование восприимчивости к педагогическим инновациям, способностей адаптироваться в меняющейся педагогической среде.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588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5" y="476672"/>
            <a:ext cx="626469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При переходе на ФГОС выявились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актуальные проблемы учительства:</a:t>
            </a:r>
            <a:endParaRPr lang="ru-RU" sz="28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неготовность учителей к введению ФГОС;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 нежелание отдельных педагогов знакомиться с новыми педагогическими технологиями и использовать их в своей работе, так называемое «сопротивление педагогов инновациям»;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495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260648"/>
            <a:ext cx="64807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Проблема:</a:t>
            </a:r>
            <a:r>
              <a:rPr lang="ru-RU" sz="2400" dirty="0" smtClean="0">
                <a:latin typeface="Times New Roman"/>
                <a:ea typeface="Times New Roman"/>
              </a:rPr>
              <a:t> неготовность учителей к введению ФГОС (к планированию и организации образовательного процесса, отвечающего требованиям ФГОС)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Пути решения: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обучение на курсах повышения квалификации (очных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очно-заочных, </a:t>
            </a:r>
            <a:r>
              <a:rPr lang="ru-RU" sz="2400" dirty="0" smtClean="0">
                <a:latin typeface="Times New Roman"/>
                <a:ea typeface="Times New Roman"/>
              </a:rPr>
              <a:t>дистанционных</a:t>
            </a:r>
            <a:r>
              <a:rPr lang="ru-RU" sz="2400" dirty="0">
                <a:latin typeface="Times New Roman"/>
                <a:ea typeface="Times New Roman"/>
              </a:rPr>
              <a:t>) как администрации, так учителей начальных классов, </a:t>
            </a:r>
            <a:r>
              <a:rPr lang="ru-RU" sz="2400" dirty="0" smtClean="0">
                <a:latin typeface="Times New Roman"/>
                <a:ea typeface="Times New Roman"/>
              </a:rPr>
              <a:t> учителей-предметников.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/>
              </a:rPr>
              <a:t>Результат:</a:t>
            </a:r>
            <a:r>
              <a:rPr lang="ru-RU" sz="2400" dirty="0" smtClean="0">
                <a:latin typeface="Times New Roman"/>
              </a:rPr>
              <a:t> 100% педагогов школы прошли обучение на курсах повышения квалификации по ФГОС, составлен перспективный план повышения квалификации.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368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6336704" cy="525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Проблема: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нежелание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отдельных педагогов знакомиться с новыми педагогическими технологиями и использовать их в своей работе, так называемое «сопротивление педагогов инновациям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».</a:t>
            </a:r>
          </a:p>
          <a:p>
            <a:pPr lvl="0">
              <a:lnSpc>
                <a:spcPct val="115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Пути решения: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участие в работе школьных и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муниципальных методических объединений, проведение единого школьного методического дня, участие в конкурсах профессионального мастерства, трансляция собственного педагогического опыта, самообразование, создание системы стимулирования педагогов.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294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48331111"/>
              </p:ext>
            </p:extLst>
          </p:nvPr>
        </p:nvGraphicFramePr>
        <p:xfrm>
          <a:off x="179512" y="188640"/>
          <a:ext cx="60960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5733256"/>
            <a:ext cx="583264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Основные формы работы ШМО: круглые столы, практикумы, семинары. 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746142"/>
            <a:ext cx="6120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Calibri"/>
              </a:rPr>
              <a:t>изучение нормативной базы;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Calibri"/>
              </a:rPr>
              <a:t>знакомство </a:t>
            </a:r>
            <a:r>
              <a:rPr lang="ru-RU" sz="2000" dirty="0">
                <a:latin typeface="Times New Roman"/>
                <a:ea typeface="Calibri"/>
              </a:rPr>
              <a:t>с инновационными педагогическими </a:t>
            </a:r>
            <a:r>
              <a:rPr lang="ru-RU" sz="2000" dirty="0" smtClean="0">
                <a:latin typeface="Times New Roman"/>
                <a:ea typeface="Calibri"/>
              </a:rPr>
              <a:t>технологиями;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Calibri"/>
              </a:rPr>
              <a:t>работа в </a:t>
            </a:r>
            <a:r>
              <a:rPr lang="ru-RU" sz="2000" dirty="0">
                <a:latin typeface="Times New Roman"/>
                <a:ea typeface="Calibri"/>
              </a:rPr>
              <a:t>составе творческих групп по подготовке семинаров, методических дней, открытых </a:t>
            </a:r>
            <a:r>
              <a:rPr lang="ru-RU" sz="2000" dirty="0" smtClean="0">
                <a:latin typeface="Times New Roman"/>
                <a:ea typeface="Calibri"/>
              </a:rPr>
              <a:t>уроков;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Calibri"/>
              </a:rPr>
              <a:t> обмен опытом и самообразование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799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977" y="951849"/>
            <a:ext cx="5832648" cy="5162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Все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педагоги школы имеют программы профессионального развития, которые обсуждены на заседаниях ШМО. Результаты работы по теме самообразования педагоги представляют в рамках школьных методических дней, при проведении мастер-классов, участвуя в конкурсах профессионального мастерства на уровне муниципалитета, публикуя свои материалы в сети Интернет (</a:t>
            </a: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http://nsportal.ru</a:t>
            </a:r>
            <a:r>
              <a:rPr lang="ru-RU" sz="24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/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http://vmo.obr55.ru</a:t>
            </a:r>
            <a:r>
              <a:rPr lang="ru-RU" sz="24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/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https://infourok.ru/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,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5"/>
              </a:rPr>
              <a:t>http://metodsovet.su/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)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9752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Результат: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79" y="-1"/>
            <a:ext cx="55118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85619780"/>
              </p:ext>
            </p:extLst>
          </p:nvPr>
        </p:nvGraphicFramePr>
        <p:xfrm>
          <a:off x="0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105828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526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user</cp:lastModifiedBy>
  <cp:revision>22</cp:revision>
  <dcterms:created xsi:type="dcterms:W3CDTF">2014-03-02T13:25:31Z</dcterms:created>
  <dcterms:modified xsi:type="dcterms:W3CDTF">2017-05-29T02:59:12Z</dcterms:modified>
</cp:coreProperties>
</file>