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0" r:id="rId2"/>
    <p:sldId id="281" r:id="rId3"/>
    <p:sldId id="282" r:id="rId4"/>
    <p:sldId id="286" r:id="rId5"/>
    <p:sldId id="287" r:id="rId6"/>
    <p:sldId id="284" r:id="rId7"/>
    <p:sldId id="288" r:id="rId8"/>
    <p:sldId id="290" r:id="rId9"/>
    <p:sldId id="289" r:id="rId10"/>
    <p:sldId id="29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48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0EF4A-33EE-4DA3-A4F8-4EF4A3230750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6F295-6B47-4470-9282-2E28C57B5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56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F295-6B47-4470-9282-2E28C57B5C9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265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http://www.vectorizados.com/muestras/cuaderno-y-pluma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2357422" y="1920629"/>
            <a:ext cx="4500594" cy="410065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6237312"/>
            <a:ext cx="9144000" cy="28803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г. Омск, 2018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615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Министерство образования Омской области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5786" y="1220559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Итоговое сочинение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(изложение)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23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5293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Документы, регламентирующие организацию 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 проведение итогового сочинения (изложения)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842493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Приказ Министерства образования и науки РФ №1400 от 26.12.2013 года «Об утверждении Порядка проведения государственной итоговой аттестации по образовательным программам среднего общего образования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Методические материалы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Рособрнадзора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по проведению итогового сочинения (изложения) 2017/18 уч.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года:</a:t>
            </a:r>
          </a:p>
          <a:p>
            <a:pPr marL="620713" indent="-263525">
              <a:buFont typeface="Symbol" pitchFamily="18" charset="2"/>
              <a:buChar char=""/>
            </a:pPr>
            <a:r>
              <a:rPr lang="ru-RU" sz="1200" dirty="0"/>
              <a:t>Письмо </a:t>
            </a:r>
            <a:r>
              <a:rPr lang="ru-RU" sz="1200" dirty="0" err="1"/>
              <a:t>Рособрнадзора</a:t>
            </a:r>
            <a:r>
              <a:rPr lang="ru-RU" sz="1200" dirty="0"/>
              <a:t> от 12.10.2017 № </a:t>
            </a:r>
            <a:r>
              <a:rPr lang="ru-RU" sz="1200" dirty="0" smtClean="0"/>
              <a:t>10-718; </a:t>
            </a:r>
            <a:endParaRPr lang="ru-RU" sz="1200" b="1" dirty="0" smtClean="0"/>
          </a:p>
          <a:p>
            <a:pPr marL="620713" indent="-263525">
              <a:buFont typeface="Symbol" pitchFamily="18" charset="2"/>
              <a:buChar char=""/>
            </a:pPr>
            <a:r>
              <a:rPr lang="ru-RU" sz="1200" dirty="0" smtClean="0"/>
              <a:t>Рекомендации </a:t>
            </a:r>
            <a:r>
              <a:rPr lang="ru-RU" sz="1200" dirty="0"/>
              <a:t>по организации и проведению сочинения (изложения) для </a:t>
            </a:r>
            <a:r>
              <a:rPr lang="ru-RU" sz="1200" dirty="0" smtClean="0"/>
              <a:t>ОИВ;</a:t>
            </a:r>
            <a:endParaRPr lang="ru-RU" sz="1200" dirty="0"/>
          </a:p>
          <a:p>
            <a:pPr marL="620713" indent="-263525">
              <a:buFont typeface="Symbol" pitchFamily="18" charset="2"/>
              <a:buChar char=""/>
            </a:pPr>
            <a:r>
              <a:rPr lang="ru-RU" sz="1200" dirty="0" smtClean="0"/>
              <a:t>Рекомендации </a:t>
            </a:r>
            <a:r>
              <a:rPr lang="ru-RU" sz="1200" dirty="0"/>
              <a:t>по техническому обеспечению организации и проведения итогового сочинения (изложения</a:t>
            </a:r>
            <a:r>
              <a:rPr lang="ru-RU" sz="1200" dirty="0" smtClean="0"/>
              <a:t>);</a:t>
            </a:r>
          </a:p>
          <a:p>
            <a:pPr marL="620713" indent="-263525">
              <a:buFont typeface="Symbol" pitchFamily="18" charset="2"/>
              <a:buChar char=""/>
            </a:pPr>
            <a:r>
              <a:rPr lang="ru-RU" sz="1200" dirty="0" smtClean="0"/>
              <a:t>Сборник </a:t>
            </a:r>
            <a:r>
              <a:rPr lang="ru-RU" sz="1200" dirty="0"/>
              <a:t>отчетных форм для проведения итогового сочинения (изложения</a:t>
            </a:r>
            <a:r>
              <a:rPr lang="ru-RU" sz="1200" dirty="0" smtClean="0"/>
              <a:t>);</a:t>
            </a:r>
            <a:r>
              <a:rPr lang="ru-RU" sz="1200" dirty="0"/>
              <a:t> </a:t>
            </a:r>
            <a:endParaRPr lang="ru-RU" sz="1200" dirty="0" smtClean="0"/>
          </a:p>
          <a:p>
            <a:pPr marL="620713" indent="-263525">
              <a:buFont typeface="Symbol" pitchFamily="18" charset="2"/>
              <a:buChar char=""/>
            </a:pPr>
            <a:r>
              <a:rPr lang="ru-RU" sz="1200" dirty="0" smtClean="0"/>
              <a:t>Критерии </a:t>
            </a:r>
            <a:r>
              <a:rPr lang="ru-RU" sz="1200" dirty="0"/>
              <a:t>оценивания итогового сочинения (изложения</a:t>
            </a:r>
            <a:r>
              <a:rPr lang="ru-RU" sz="1200" dirty="0" smtClean="0"/>
              <a:t>);</a:t>
            </a:r>
          </a:p>
          <a:p>
            <a:pPr marL="620713" indent="-263525">
              <a:buFont typeface="Symbol" pitchFamily="18" charset="2"/>
              <a:buChar char=""/>
            </a:pPr>
            <a:r>
              <a:rPr lang="ru-RU" sz="1200" dirty="0" smtClean="0"/>
              <a:t>Правила </a:t>
            </a:r>
            <a:r>
              <a:rPr lang="ru-RU" sz="1200" dirty="0"/>
              <a:t>заполнения бланков итогового сочинения (изложения</a:t>
            </a:r>
            <a:r>
              <a:rPr lang="ru-RU" sz="1200" dirty="0" smtClean="0"/>
              <a:t>);</a:t>
            </a:r>
          </a:p>
          <a:p>
            <a:pPr marL="620713" indent="-263525">
              <a:buFont typeface="Symbol" pitchFamily="18" charset="2"/>
              <a:buChar char=""/>
            </a:pPr>
            <a:r>
              <a:rPr lang="ru-RU" sz="1200" dirty="0" smtClean="0"/>
              <a:t>Методические </a:t>
            </a:r>
            <a:r>
              <a:rPr lang="ru-RU" sz="1200" dirty="0"/>
              <a:t>рекомендации по подготовке и проведению итогового сочинения (изложения) для </a:t>
            </a:r>
            <a:r>
              <a:rPr lang="ru-RU" sz="1200" dirty="0" smtClean="0"/>
              <a:t>ОО;</a:t>
            </a:r>
            <a:r>
              <a:rPr lang="ru-RU" sz="1200" dirty="0"/>
              <a:t> </a:t>
            </a:r>
            <a:endParaRPr lang="ru-RU" sz="1200" dirty="0" smtClean="0"/>
          </a:p>
          <a:p>
            <a:pPr marL="620713" indent="-263525">
              <a:buFont typeface="Symbol" pitchFamily="18" charset="2"/>
              <a:buChar char=""/>
            </a:pPr>
            <a:r>
              <a:rPr lang="ru-RU" sz="1200" dirty="0" smtClean="0"/>
              <a:t>Методические </a:t>
            </a:r>
            <a:r>
              <a:rPr lang="ru-RU" sz="1200" dirty="0"/>
              <a:t>рекомендации по подготовке к итоговому сочинению (изложению) для участников итогового сочинения (изложения</a:t>
            </a:r>
            <a:r>
              <a:rPr lang="ru-RU" sz="1200" dirty="0" smtClean="0"/>
              <a:t>);</a:t>
            </a:r>
            <a:r>
              <a:rPr lang="ru-RU" sz="1200" dirty="0"/>
              <a:t> </a:t>
            </a:r>
            <a:endParaRPr lang="ru-RU" sz="1200" dirty="0" smtClean="0"/>
          </a:p>
          <a:p>
            <a:pPr marL="620713" indent="-263525">
              <a:buFont typeface="Symbol" pitchFamily="18" charset="2"/>
              <a:buChar char=""/>
            </a:pPr>
            <a:r>
              <a:rPr lang="ru-RU" sz="1200" dirty="0" smtClean="0"/>
              <a:t>Методические </a:t>
            </a:r>
            <a:r>
              <a:rPr lang="ru-RU" sz="1200" dirty="0"/>
              <a:t>рекомендации для экспертов, участвующих в проверке итогового сочинения (изложения</a:t>
            </a:r>
            <a:r>
              <a:rPr lang="ru-RU" sz="1200" dirty="0" smtClean="0"/>
              <a:t>);</a:t>
            </a:r>
            <a:r>
              <a:rPr lang="ru-RU" sz="1200" dirty="0"/>
              <a:t> </a:t>
            </a:r>
            <a:endParaRPr lang="ru-RU" sz="1200" dirty="0" smtClean="0"/>
          </a:p>
          <a:p>
            <a:pPr marL="620713" indent="-263525">
              <a:buFont typeface="Symbol" pitchFamily="18" charset="2"/>
              <a:buChar char=""/>
            </a:pPr>
            <a:r>
              <a:rPr lang="ru-RU" sz="1200" dirty="0" smtClean="0"/>
              <a:t>Перечень </a:t>
            </a:r>
            <a:r>
              <a:rPr lang="ru-RU" sz="1200" dirty="0"/>
              <a:t>основных изменений (дополнений, вносимых в методические документы, рекомендуемые к использованию при организации и проведении итогового сочинения (изложения) в 2017/18 учебном </a:t>
            </a:r>
            <a:r>
              <a:rPr lang="ru-RU" sz="1200" dirty="0" smtClean="0"/>
              <a:t>году.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/>
              <a:t>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Приказ </a:t>
            </a:r>
            <a:r>
              <a:rPr lang="ru-RU" dirty="0"/>
              <a:t>Министерства образования Омской области №76 от 20.10.2017 «Об утверждении Порядка проведения итогового  сочинения (изложения</a:t>
            </a:r>
            <a:r>
              <a:rPr lang="ru-RU" dirty="0" smtClean="0"/>
              <a:t>)»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0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Сроки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7139" y="692696"/>
            <a:ext cx="856895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 СРОКИ </a:t>
            </a:r>
            <a:r>
              <a:rPr lang="ru-RU" b="1" dirty="0"/>
              <a:t>И ПРОДОЛЖИТЕЛЬНОСТЬ НАПИСАНИЯ ИТОГОВОГО СОЧИНЕНИЯ (ИЗЛОЖЕНИЯ)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800" dirty="0" smtClean="0"/>
              <a:t>Продолжительность </a:t>
            </a:r>
            <a:r>
              <a:rPr lang="ru-RU" sz="2800" dirty="0"/>
              <a:t>выполнения </a:t>
            </a:r>
            <a:r>
              <a:rPr lang="ru-RU" sz="2800" dirty="0" smtClean="0"/>
              <a:t>- </a:t>
            </a:r>
            <a:r>
              <a:rPr lang="ru-RU" sz="2800" u="sng" dirty="0" smtClean="0"/>
              <a:t>3 </a:t>
            </a:r>
            <a:r>
              <a:rPr lang="ru-RU" sz="2800" u="sng" dirty="0"/>
              <a:t>часа 55 минут (235 минут</a:t>
            </a:r>
            <a:r>
              <a:rPr lang="ru-RU" sz="2800" u="sng" dirty="0" smtClean="0"/>
              <a:t>), </a:t>
            </a:r>
          </a:p>
          <a:p>
            <a:pPr algn="ctr"/>
            <a:r>
              <a:rPr lang="ru-RU" sz="2800" dirty="0" smtClean="0"/>
              <a:t>для участников с ОВЗ увеличивается на 1,5 часа.</a:t>
            </a:r>
            <a:r>
              <a:rPr lang="ru-RU" sz="2800" dirty="0"/>
              <a:t> </a:t>
            </a:r>
            <a:endParaRPr lang="ru-RU" sz="2800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/>
              <a:t>Итоговое </a:t>
            </a:r>
            <a:r>
              <a:rPr lang="ru-RU" sz="2800" dirty="0"/>
              <a:t>сочинение (изложение</a:t>
            </a:r>
            <a:r>
              <a:rPr lang="ru-RU" sz="2800" u="sng" dirty="0"/>
              <a:t>) начинается в 10.00 по местному времени</a:t>
            </a:r>
            <a:r>
              <a:rPr lang="ru-RU" sz="2800" dirty="0"/>
              <a:t>.</a:t>
            </a:r>
            <a:r>
              <a:rPr lang="ru-RU" dirty="0"/>
              <a:t> </a:t>
            </a:r>
            <a:endParaRPr lang="ru-RU" dirty="0" smtClean="0"/>
          </a:p>
          <a:p>
            <a:pPr algn="ctr"/>
            <a:endParaRPr lang="ru-RU" dirty="0" smtClean="0"/>
          </a:p>
          <a:p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b="1" dirty="0" smtClean="0"/>
              <a:t>Срок действия итогового сочинения </a:t>
            </a:r>
            <a:r>
              <a:rPr lang="ru-RU" b="1" dirty="0"/>
              <a:t>(</a:t>
            </a:r>
            <a:r>
              <a:rPr lang="ru-RU" b="1" dirty="0" smtClean="0"/>
              <a:t>изложения) </a:t>
            </a:r>
            <a:r>
              <a:rPr lang="ru-RU" dirty="0"/>
              <a:t>как допуск к ГИА – </a:t>
            </a:r>
            <a:r>
              <a:rPr lang="ru-RU" u="sng" dirty="0"/>
              <a:t>бессрочно. </a:t>
            </a:r>
            <a:endParaRPr lang="ru-RU" u="sng" dirty="0" smtClean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случае </a:t>
            </a:r>
            <a:r>
              <a:rPr lang="ru-RU" dirty="0" smtClean="0"/>
              <a:t>предоставления сочинения при </a:t>
            </a:r>
            <a:r>
              <a:rPr lang="ru-RU" dirty="0"/>
              <a:t>приеме на обучение </a:t>
            </a:r>
            <a:r>
              <a:rPr lang="ru-RU" dirty="0" smtClean="0"/>
              <a:t>в ВУЗы действительно </a:t>
            </a:r>
          </a:p>
          <a:p>
            <a:pPr algn="ctr"/>
            <a:r>
              <a:rPr lang="ru-RU" u="sng" dirty="0" smtClean="0"/>
              <a:t>в </a:t>
            </a:r>
            <a:r>
              <a:rPr lang="ru-RU" u="sng" dirty="0"/>
              <a:t>течение </a:t>
            </a:r>
            <a:r>
              <a:rPr lang="ru-RU" u="sng" dirty="0" smtClean="0"/>
              <a:t>4-х </a:t>
            </a:r>
            <a:r>
              <a:rPr lang="ru-RU" u="sng" dirty="0"/>
              <a:t>лет</a:t>
            </a:r>
            <a:r>
              <a:rPr lang="ru-RU" dirty="0"/>
              <a:t>, следующих за годом написания </a:t>
            </a:r>
            <a:r>
              <a:rPr lang="ru-RU" dirty="0" smtClean="0"/>
              <a:t> сочинения.</a:t>
            </a:r>
          </a:p>
          <a:p>
            <a:pPr algn="ctr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273160"/>
              </p:ext>
            </p:extLst>
          </p:nvPr>
        </p:nvGraphicFramePr>
        <p:xfrm>
          <a:off x="1553615" y="1628800"/>
          <a:ext cx="6096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2896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Основной срок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Дополнительные сроки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9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</a:rPr>
                        <a:t>06.12.2017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</a:rPr>
                        <a:t>07.02.2018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</a:rPr>
                        <a:t>16.05.2018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988840"/>
            <a:ext cx="7338392" cy="11381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42" y="332656"/>
            <a:ext cx="481811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65873"/>
            <a:ext cx="57150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 rot="770835">
            <a:off x="4961334" y="869762"/>
            <a:ext cx="3102888" cy="1908212"/>
          </a:xfrm>
          <a:prstGeom prst="wedgeRoundRectCallout">
            <a:avLst>
              <a:gd name="adj1" fmla="val -20444"/>
              <a:gd name="adj2" fmla="val 5095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зачет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rot="21362683">
            <a:off x="449036" y="3819483"/>
            <a:ext cx="3039971" cy="2010741"/>
          </a:xfrm>
          <a:prstGeom prst="wedgeRoundRectCallout">
            <a:avLst>
              <a:gd name="adj1" fmla="val -21045"/>
              <a:gd name="adj2" fmla="val 4706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незачет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 время проведения итогового сочинения запрещено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8331" y="1412776"/>
            <a:ext cx="7868125" cy="51125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!!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иметь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 себе средства связи, фото, аудио и видеоаппаратуру, </a:t>
            </a: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!!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справочные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материалы, письменные заметки и иные средства хранения и передачи информации, собственные орфографические и (или) толковые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словари, </a:t>
            </a:r>
          </a:p>
          <a:p>
            <a:pPr algn="just"/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!!пользоваться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текстами литературного материала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(художественные произведения, дневники, мемуары, публицистика, другие литературные источники).</a:t>
            </a:r>
          </a:p>
        </p:txBody>
      </p:sp>
    </p:spTree>
    <p:extLst>
      <p:ext uri="{BB962C8B-B14F-4D97-AF65-F5344CB8AC3E}">
        <p14:creationId xmlns:p14="http://schemas.microsoft.com/office/powerpoint/2010/main" val="33241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910" y="19168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Публикация тем итогового сочинения на открытых официальных ресурсах</a:t>
            </a:r>
            <a:r>
              <a:rPr lang="ru-RU" sz="3200" b="1" dirty="0" smtClean="0"/>
              <a:t>: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2400" b="1" u="sng" dirty="0" smtClean="0">
                <a:solidFill>
                  <a:srgbClr val="0000CC"/>
                </a:solidFill>
              </a:rPr>
              <a:t>http</a:t>
            </a:r>
            <a:r>
              <a:rPr lang="ru-RU" sz="2400" b="1" u="sng" dirty="0">
                <a:solidFill>
                  <a:srgbClr val="0000CC"/>
                </a:solidFill>
              </a:rPr>
              <a:t>://ege.edu.ru</a:t>
            </a:r>
            <a:r>
              <a:rPr lang="ru-RU" sz="2400" b="1" dirty="0"/>
              <a:t> (</a:t>
            </a:r>
            <a:r>
              <a:rPr lang="ru-RU" sz="2400" b="1" dirty="0" smtClean="0"/>
              <a:t>topic.ege.edu.ru)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u="sng" dirty="0">
                <a:solidFill>
                  <a:srgbClr val="0000CC"/>
                </a:solidFill>
              </a:rPr>
              <a:t>http</a:t>
            </a:r>
            <a:r>
              <a:rPr lang="ru-RU" sz="2400" b="1" u="sng" dirty="0" smtClean="0">
                <a:solidFill>
                  <a:srgbClr val="0000CC"/>
                </a:solidFill>
              </a:rPr>
              <a:t>://</a:t>
            </a:r>
            <a:r>
              <a:rPr lang="en-US" sz="2400" b="1" u="sng" dirty="0" smtClean="0">
                <a:solidFill>
                  <a:srgbClr val="0000CC"/>
                </a:solidFill>
              </a:rPr>
              <a:t>ege55</a:t>
            </a:r>
            <a:r>
              <a:rPr lang="ru-RU" sz="2400" b="1" u="sng" dirty="0" smtClean="0">
                <a:solidFill>
                  <a:srgbClr val="0000CC"/>
                </a:solidFill>
              </a:rPr>
              <a:t>.</a:t>
            </a:r>
            <a:r>
              <a:rPr lang="ru-RU" sz="2400" b="1" u="sng" dirty="0" err="1" smtClean="0">
                <a:solidFill>
                  <a:srgbClr val="0000CC"/>
                </a:solidFill>
              </a:rPr>
              <a:t>ru</a:t>
            </a:r>
            <a:r>
              <a:rPr lang="ru-RU" sz="2400" dirty="0">
                <a:solidFill>
                  <a:srgbClr val="0000CC"/>
                </a:solidFill>
              </a:rPr>
              <a:t/>
            </a:r>
            <a:br>
              <a:rPr lang="ru-RU" sz="2400" dirty="0">
                <a:solidFill>
                  <a:srgbClr val="0000CC"/>
                </a:solidFill>
              </a:rPr>
            </a:br>
            <a:r>
              <a:rPr lang="ru-RU" sz="2400" b="1" u="sng" dirty="0">
                <a:solidFill>
                  <a:srgbClr val="0000CC"/>
                </a:solidFill>
              </a:rPr>
              <a:t>http://</a:t>
            </a:r>
            <a:r>
              <a:rPr lang="ru-RU" sz="2400" b="1" u="sng" dirty="0" smtClean="0">
                <a:solidFill>
                  <a:srgbClr val="0000CC"/>
                </a:solidFill>
              </a:rPr>
              <a:t>rustest.ru</a:t>
            </a:r>
            <a:r>
              <a:rPr lang="en-US" sz="2400" b="1" u="sng" dirty="0" smtClean="0">
                <a:solidFill>
                  <a:srgbClr val="0000CC"/>
                </a:solidFill>
              </a:rPr>
              <a:t/>
            </a:r>
            <a:br>
              <a:rPr lang="en-US" sz="2400" b="1" u="sng" dirty="0" smtClean="0">
                <a:solidFill>
                  <a:srgbClr val="0000CC"/>
                </a:solidFill>
              </a:rPr>
            </a:br>
            <a:r>
              <a:rPr lang="ru-RU" sz="2800" u="sng" dirty="0">
                <a:solidFill>
                  <a:srgbClr val="FF0000"/>
                </a:solidFill>
              </a:rPr>
              <a:t>за 15 минут до проведения итогового сочинения по местному </a:t>
            </a:r>
            <a:r>
              <a:rPr lang="ru-RU" sz="2800" u="sng" dirty="0" smtClean="0">
                <a:solidFill>
                  <a:srgbClr val="FF0000"/>
                </a:solidFill>
              </a:rPr>
              <a:t>времени.</a:t>
            </a:r>
            <a:r>
              <a:rPr lang="en-US" sz="2800" b="1" u="sng" dirty="0">
                <a:solidFill>
                  <a:srgbClr val="FF0000"/>
                </a:solidFill>
              </a:rPr>
              <a:t/>
            </a:r>
            <a:br>
              <a:rPr lang="en-US" sz="2800" b="1" u="sng" dirty="0">
                <a:solidFill>
                  <a:srgbClr val="FF0000"/>
                </a:solidFill>
              </a:rPr>
            </a:br>
            <a:r>
              <a:rPr lang="en-US" sz="2800" b="1" u="sng" dirty="0" smtClean="0">
                <a:solidFill>
                  <a:srgbClr val="0000CC"/>
                </a:solidFill>
              </a:rPr>
              <a:t/>
            </a:r>
            <a:br>
              <a:rPr lang="en-US" sz="2800" b="1" u="sng" dirty="0" smtClean="0">
                <a:solidFill>
                  <a:srgbClr val="0000CC"/>
                </a:solidFill>
              </a:rPr>
            </a:b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7477" y="3501008"/>
            <a:ext cx="792088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sng" dirty="0" smtClean="0"/>
          </a:p>
          <a:p>
            <a:pPr algn="ctr"/>
            <a:endParaRPr lang="ru-RU" b="1" u="sng" dirty="0"/>
          </a:p>
          <a:p>
            <a:pPr algn="ctr"/>
            <a:r>
              <a:rPr lang="ru-RU" sz="2000" b="1" u="sng" dirty="0" smtClean="0"/>
              <a:t>Телефоны </a:t>
            </a:r>
            <a:r>
              <a:rPr lang="ru-RU" sz="2000" b="1" u="sng" dirty="0"/>
              <a:t>«горячих» линий:</a:t>
            </a:r>
            <a:endParaRPr lang="ru-RU" sz="2000" dirty="0"/>
          </a:p>
          <a:p>
            <a:pPr algn="ctr"/>
            <a:r>
              <a:rPr lang="ru-RU" sz="2000" dirty="0"/>
              <a:t>- </a:t>
            </a:r>
            <a:r>
              <a:rPr lang="ru-RU" sz="2000" dirty="0" smtClean="0"/>
              <a:t>Министерство образования Омской области:</a:t>
            </a:r>
            <a:r>
              <a:rPr lang="ru-RU" sz="2000" dirty="0"/>
              <a:t> </a:t>
            </a:r>
            <a:r>
              <a:rPr lang="ru-RU" sz="2000" b="1" dirty="0" smtClean="0"/>
              <a:t>8(3812)24-76-79</a:t>
            </a:r>
            <a:endParaRPr lang="ru-RU" sz="2000" dirty="0"/>
          </a:p>
          <a:p>
            <a:pPr algn="ctr"/>
            <a:r>
              <a:rPr lang="ru-RU" sz="2000" dirty="0"/>
              <a:t>- </a:t>
            </a:r>
            <a:r>
              <a:rPr lang="ru-RU" sz="2000" dirty="0" smtClean="0"/>
              <a:t>Региональный информационно-аналитический центр системы образования Омской области:</a:t>
            </a:r>
            <a:r>
              <a:rPr lang="ru-RU" sz="2000" dirty="0"/>
              <a:t> </a:t>
            </a:r>
            <a:r>
              <a:rPr lang="ru-RU" sz="2000" b="1" dirty="0" smtClean="0"/>
              <a:t>8(3812)37-74-92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654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и критерии</a:t>
            </a:r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603556" y="1686332"/>
            <a:ext cx="3744416" cy="1584176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Требование 1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Объем итогового сочинения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683568" y="3861048"/>
            <a:ext cx="3888432" cy="18002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Требование 2 </a:t>
            </a:r>
          </a:p>
          <a:p>
            <a:pPr algn="ctr"/>
            <a:r>
              <a:rPr lang="ru-RU" sz="2400" b="1" dirty="0" smtClean="0"/>
              <a:t>Самостоятельность </a:t>
            </a:r>
          </a:p>
          <a:p>
            <a:pPr algn="ctr"/>
            <a:r>
              <a:rPr lang="ru-RU" sz="2400" b="1" dirty="0" smtClean="0"/>
              <a:t>написания итогового сочинения</a:t>
            </a:r>
            <a:endParaRPr lang="ru-RU" sz="2400" b="1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076056" y="1484784"/>
            <a:ext cx="3744416" cy="4176464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Критерии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Соответствие теме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Аргументация. Привлечение литературного материала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Композиция и логика рассуждения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Качество письменной речи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Грамотность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539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магнитный диск 3"/>
          <p:cNvSpPr/>
          <p:nvPr/>
        </p:nvSpPr>
        <p:spPr>
          <a:xfrm>
            <a:off x="1208259" y="260647"/>
            <a:ext cx="6912768" cy="6373897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	«Верность и измена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»,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	«Равнодушие и отзывчивость», </a:t>
            </a:r>
          </a:p>
          <a:p>
            <a:pPr algn="just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	«Цели и средства»,</a:t>
            </a:r>
          </a:p>
          <a:p>
            <a:pPr algn="just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	«Смелость и трусость», </a:t>
            </a:r>
          </a:p>
          <a:p>
            <a:pPr algn="just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	«Человек и общество».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24744"/>
            <a:ext cx="5904656" cy="93610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Тематические направления итогового сочинения  2017-2018 учебного года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2128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Пример комментария к тематическому направлению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356553"/>
              </p:ext>
            </p:extLst>
          </p:nvPr>
        </p:nvGraphicFramePr>
        <p:xfrm>
          <a:off x="1509713" y="1340768"/>
          <a:ext cx="6124574" cy="53889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0678"/>
                <a:gridCol w="1981162"/>
                <a:gridCol w="3872734"/>
              </a:tblGrid>
              <a:tr h="538898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" algn="l"/>
                          <a:tab pos="45720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Равнодушие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и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отзывчивость»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Темы данного направления нацеливают учащихся на осмысление разных типов отношения человека к людям и к миру (безразличие к окружающим, нежелание тратить душевные силы на чужую жизнь или искренняя готовность разделить с ближним его радости и беды, оказать ему бескорыстную помощь). 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В литературе мы встречаем, с одной стороны, героев с горячим сердцем, готовых откликаться на чужие радости и беды, а с другой – персонажей, воплощающих противоположный, эгоистический, тип личности.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6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300</Words>
  <Application>Microsoft Office PowerPoint</Application>
  <PresentationFormat>Экран (4:3)</PresentationFormat>
  <Paragraphs>76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г. Омск, 2018 </vt:lpstr>
      <vt:lpstr>Документы, регламентирующие организацию  и проведение итогового сочинения (изложения)</vt:lpstr>
      <vt:lpstr>Сроки</vt:lpstr>
      <vt:lpstr>Презентация PowerPoint</vt:lpstr>
      <vt:lpstr>Во время проведения итогового сочинения запрещено</vt:lpstr>
      <vt:lpstr>Публикация тем итогового сочинения на открытых официальных ресурсах: http://ege.edu.ru (topic.ege.edu.ru) http://ege55.ru http://rustest.ru за 15 минут до проведения итогового сочинения по местному времени.  </vt:lpstr>
      <vt:lpstr>Требования и критерии</vt:lpstr>
      <vt:lpstr>Тематические направления итогового сочинения  2017-2018 учебного года</vt:lpstr>
      <vt:lpstr>Пример комментария к тематическому направлению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 Либерцова</dc:creator>
  <cp:lastModifiedBy>Елена Н. Куприянова</cp:lastModifiedBy>
  <cp:revision>107</cp:revision>
  <dcterms:modified xsi:type="dcterms:W3CDTF">2017-11-08T09:16:31Z</dcterms:modified>
</cp:coreProperties>
</file>